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412" r:id="rId2"/>
    <p:sldId id="436" r:id="rId3"/>
    <p:sldId id="441" r:id="rId4"/>
    <p:sldId id="325" r:id="rId5"/>
    <p:sldId id="329" r:id="rId6"/>
    <p:sldId id="330" r:id="rId7"/>
    <p:sldId id="333" r:id="rId8"/>
    <p:sldId id="339" r:id="rId9"/>
    <p:sldId id="340" r:id="rId10"/>
    <p:sldId id="420" r:id="rId11"/>
    <p:sldId id="435" r:id="rId12"/>
    <p:sldId id="343" r:id="rId13"/>
    <p:sldId id="437" r:id="rId14"/>
    <p:sldId id="417" r:id="rId15"/>
    <p:sldId id="432" r:id="rId16"/>
    <p:sldId id="433" r:id="rId17"/>
    <p:sldId id="434" r:id="rId18"/>
    <p:sldId id="419" r:id="rId19"/>
    <p:sldId id="440" r:id="rId20"/>
    <p:sldId id="415" r:id="rId21"/>
    <p:sldId id="422" r:id="rId22"/>
    <p:sldId id="439" r:id="rId23"/>
    <p:sldId id="424" r:id="rId24"/>
    <p:sldId id="421" r:id="rId25"/>
    <p:sldId id="425" r:id="rId26"/>
    <p:sldId id="364" r:id="rId27"/>
    <p:sldId id="391" r:id="rId28"/>
    <p:sldId id="408" r:id="rId29"/>
    <p:sldId id="409"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4" autoAdjust="0"/>
    <p:restoredTop sz="73871" autoAdjust="0"/>
  </p:normalViewPr>
  <p:slideViewPr>
    <p:cSldViewPr snapToGrid="0" snapToObjects="1">
      <p:cViewPr>
        <p:scale>
          <a:sx n="100" d="100"/>
          <a:sy n="100" d="100"/>
        </p:scale>
        <p:origin x="-1400" y="-8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30/01/15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10</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11</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12</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13</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they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14</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15</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t>
            </a:r>
            <a:r>
              <a:rPr lang="en-US" dirty="0" err="1" smtClean="0"/>
              <a:t>succesfully</a:t>
            </a:r>
            <a:r>
              <a:rPr lang="en-US" baseline="0" dirty="0" smtClean="0"/>
              <a:t> applied the system</a:t>
            </a:r>
            <a:r>
              <a:rPr lang="en-US" dirty="0" smtClean="0"/>
              <a:t> to find thousands of candidate</a:t>
            </a:r>
            <a:r>
              <a:rPr lang="en-US" baseline="0" dirty="0" smtClean="0"/>
              <a:t> SNPs that may be linked to resistance in wild potato species.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16</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So we implemented a system, called 2k+2 that separates our all the tangled bubbles.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it proved to make highly accurate predictions of the SNPs in the tangles (mean of 85%)  without the need for other attributes.</a:t>
            </a:r>
          </a:p>
          <a:p>
            <a:endParaRPr lang="en-US" baseline="0" dirty="0" smtClean="0"/>
          </a:p>
          <a:p>
            <a:r>
              <a:rPr lang="en-US" baseline="0" dirty="0" smtClean="0"/>
              <a:t>Together these programs provide a powerful platform to find SNPs in situations where you lack a reference genome or even where you have a distant reference or a very draft reference they can contribute much to existing pipelines.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28</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29</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 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and and potential toxins like NLPs.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which is what we see here, that gave us insight into effector repertoires and potential toxins like NLPs.</a:t>
            </a:r>
          </a:p>
          <a:p>
            <a:endParaRPr lang="en-US" baseline="0" dirty="0" smtClean="0"/>
          </a:p>
          <a:p>
            <a:r>
              <a:rPr lang="en-US" baseline="0" dirty="0" smtClean="0"/>
              <a:t>We also got analyses of variation and annotations from these datasets.</a:t>
            </a:r>
          </a:p>
          <a:p>
            <a:endParaRPr lang="en-US" baseline="0" dirty="0" smtClean="0"/>
          </a:p>
          <a:p>
            <a:r>
              <a:rPr lang="en-US" baseline="0" dirty="0" smtClean="0"/>
              <a:t>In total we had 38 separate analyses, listing hundreds of datasets from diverse sources as well as millions of lines of data. We built a great genomics resource for this new organism.</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7</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8</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9</a:t>
            </a:fld>
            <a:endParaRPr lang="en-US"/>
          </a:p>
        </p:txBody>
      </p:sp>
    </p:spTree>
    <p:extLst>
      <p:ext uri="{BB962C8B-B14F-4D97-AF65-F5344CB8AC3E}">
        <p14:creationId xmlns:p14="http://schemas.microsoft.com/office/powerpoint/2010/main" val="235565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30/01/15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30/01/15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30/01/15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30/01/15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tiff"/></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gif"/></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hyperlink" Target="http://www.fera.defra.gov.uk/" TargetMode="External"/><Relationship Id="rId8" Type="http://schemas.openxmlformats.org/officeDocument/2006/relationships/image" Target="../media/image59.gif"/><Relationship Id="rId9"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 for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666" y="1639664"/>
            <a:ext cx="678421" cy="1479494"/>
          </a:xfrm>
          <a:prstGeom prst="rect">
            <a:avLst/>
          </a:prstGeom>
        </p:spPr>
      </p:pic>
      <p:pic>
        <p:nvPicPr>
          <p:cNvPr id="5" name="Picture 4"/>
          <p:cNvPicPr>
            <a:picLocks noChangeAspect="1"/>
          </p:cNvPicPr>
          <p:nvPr/>
        </p:nvPicPr>
        <p:blipFill rotWithShape="1">
          <a:blip r:embed="rId3"/>
          <a:srcRect l="11828" t="50010"/>
          <a:stretch/>
        </p:blipFill>
        <p:spPr>
          <a:xfrm>
            <a:off x="1511348" y="1701400"/>
            <a:ext cx="1998807" cy="1665072"/>
          </a:xfrm>
          <a:prstGeom prst="rect">
            <a:avLst/>
          </a:prstGeom>
        </p:spPr>
      </p:pic>
      <p:pic>
        <p:nvPicPr>
          <p:cNvPr id="6" name="Picture 5"/>
          <p:cNvPicPr>
            <a:picLocks noChangeAspect="1"/>
          </p:cNvPicPr>
          <p:nvPr/>
        </p:nvPicPr>
        <p:blipFill rotWithShape="1">
          <a:blip r:embed="rId4"/>
          <a:srcRect t="6024" r="47280" b="63627"/>
          <a:stretch/>
        </p:blipFill>
        <p:spPr>
          <a:xfrm>
            <a:off x="5124449" y="1494090"/>
            <a:ext cx="2711717" cy="2430477"/>
          </a:xfrm>
          <a:prstGeom prst="rect">
            <a:avLst/>
          </a:prstGeom>
        </p:spPr>
      </p:pic>
      <p:pic>
        <p:nvPicPr>
          <p:cNvPr id="7" name="Picture 6"/>
          <p:cNvPicPr>
            <a:picLocks noChangeAspect="1"/>
          </p:cNvPicPr>
          <p:nvPr/>
        </p:nvPicPr>
        <p:blipFill>
          <a:blip r:embed="rId5"/>
          <a:stretch>
            <a:fillRect/>
          </a:stretch>
        </p:blipFill>
        <p:spPr>
          <a:xfrm>
            <a:off x="7231071" y="1494090"/>
            <a:ext cx="1614713" cy="1287183"/>
          </a:xfrm>
          <a:prstGeom prst="rect">
            <a:avLst/>
          </a:prstGeom>
        </p:spPr>
      </p:pic>
      <p:pic>
        <p:nvPicPr>
          <p:cNvPr id="2" name="Picture 1"/>
          <p:cNvPicPr>
            <a:picLocks noChangeAspect="1"/>
          </p:cNvPicPr>
          <p:nvPr/>
        </p:nvPicPr>
        <p:blipFill>
          <a:blip r:embed="rId6"/>
          <a:stretch>
            <a:fillRect/>
          </a:stretch>
        </p:blipFill>
        <p:spPr>
          <a:xfrm>
            <a:off x="175352" y="3924567"/>
            <a:ext cx="4124640" cy="1076242"/>
          </a:xfrm>
          <a:prstGeom prst="rect">
            <a:avLst/>
          </a:prstGeom>
        </p:spPr>
      </p:pic>
      <p:pic>
        <p:nvPicPr>
          <p:cNvPr id="3" name="Picture 2"/>
          <p:cNvPicPr>
            <a:picLocks noChangeAspect="1"/>
          </p:cNvPicPr>
          <p:nvPr/>
        </p:nvPicPr>
        <p:blipFill>
          <a:blip r:embed="rId7"/>
          <a:stretch>
            <a:fillRect/>
          </a:stretch>
        </p:blipFill>
        <p:spPr>
          <a:xfrm>
            <a:off x="4777909" y="4063403"/>
            <a:ext cx="4067875" cy="1077106"/>
          </a:xfrm>
          <a:prstGeom prst="rect">
            <a:avLst/>
          </a:prstGeom>
        </p:spPr>
      </p:pic>
      <p:sp>
        <p:nvSpPr>
          <p:cNvPr id="11" name="Rectangle 10"/>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Multidisciplinary focus</a:t>
            </a:r>
            <a:endParaRPr lang="en-US" dirty="0">
              <a:latin typeface="Helvetica"/>
              <a:cs typeface="Helvetica"/>
            </a:endParaRPr>
          </a:p>
        </p:txBody>
      </p:sp>
    </p:spTree>
    <p:extLst>
      <p:ext uri="{BB962C8B-B14F-4D97-AF65-F5344CB8AC3E}">
        <p14:creationId xmlns:p14="http://schemas.microsoft.com/office/powerpoint/2010/main" val="27404112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3"/>
          <a:srcRect r="9861"/>
          <a:stretch/>
        </p:blipFill>
        <p:spPr>
          <a:xfrm>
            <a:off x="114301" y="1219200"/>
            <a:ext cx="4689613" cy="1892300"/>
          </a:xfrm>
          <a:prstGeom prst="rect">
            <a:avLst/>
          </a:prstGeom>
        </p:spPr>
      </p:pic>
      <p:pic>
        <p:nvPicPr>
          <p:cNvPr id="6" name="Picture 5"/>
          <p:cNvPicPr>
            <a:picLocks noChangeAspect="1"/>
          </p:cNvPicPr>
          <p:nvPr/>
        </p:nvPicPr>
        <p:blipFill>
          <a:blip r:embed="rId4"/>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Collaboration</a:t>
            </a:r>
            <a:endParaRPr lang="en-US" dirty="0">
              <a:latin typeface="Helvetica"/>
              <a:cs typeface="Helvetica"/>
            </a:endParaRPr>
          </a:p>
        </p:txBody>
      </p:sp>
    </p:spTree>
    <p:extLst>
      <p:ext uri="{BB962C8B-B14F-4D97-AF65-F5344CB8AC3E}">
        <p14:creationId xmlns:p14="http://schemas.microsoft.com/office/powerpoint/2010/main" val="1635816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648" y="1786902"/>
            <a:ext cx="4242145" cy="1018374"/>
          </a:xfrm>
          <a:prstGeom prst="rect">
            <a:avLst/>
          </a:prstGeom>
        </p:spPr>
      </p:pic>
      <p:pic>
        <p:nvPicPr>
          <p:cNvPr id="6" name="Picture 5"/>
          <p:cNvPicPr>
            <a:picLocks noChangeAspect="1"/>
          </p:cNvPicPr>
          <p:nvPr/>
        </p:nvPicPr>
        <p:blipFill>
          <a:blip r:embed="rId3"/>
          <a:stretch>
            <a:fillRect/>
          </a:stretch>
        </p:blipFill>
        <p:spPr>
          <a:xfrm>
            <a:off x="151648" y="3425479"/>
            <a:ext cx="4141933" cy="1275254"/>
          </a:xfrm>
          <a:prstGeom prst="rect">
            <a:avLst/>
          </a:prstGeom>
        </p:spPr>
      </p:pic>
      <p:pic>
        <p:nvPicPr>
          <p:cNvPr id="7" name="Picture 6"/>
          <p:cNvPicPr>
            <a:picLocks noChangeAspect="1"/>
          </p:cNvPicPr>
          <p:nvPr/>
        </p:nvPicPr>
        <p:blipFill>
          <a:blip r:embed="rId4"/>
          <a:stretch>
            <a:fillRect/>
          </a:stretch>
        </p:blipFill>
        <p:spPr>
          <a:xfrm>
            <a:off x="2331786" y="3218155"/>
            <a:ext cx="2236658" cy="585240"/>
          </a:xfrm>
          <a:prstGeom prst="rect">
            <a:avLst/>
          </a:prstGeom>
        </p:spPr>
      </p:pic>
      <p:pic>
        <p:nvPicPr>
          <p:cNvPr id="8" name="Picture 7"/>
          <p:cNvPicPr>
            <a:picLocks noChangeAspect="1"/>
          </p:cNvPicPr>
          <p:nvPr/>
        </p:nvPicPr>
        <p:blipFill>
          <a:blip r:embed="rId5"/>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6"/>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45031"/>
          <a:stretch/>
        </p:blipFill>
        <p:spPr>
          <a:xfrm>
            <a:off x="860793" y="1612900"/>
            <a:ext cx="7183815" cy="3733800"/>
          </a:xfrm>
          <a:prstGeom prst="rect">
            <a:avLst/>
          </a:prstGeom>
        </p:spPr>
      </p:pic>
    </p:spTree>
    <p:extLst>
      <p:ext uri="{BB962C8B-B14F-4D97-AF65-F5344CB8AC3E}">
        <p14:creationId xmlns:p14="http://schemas.microsoft.com/office/powerpoint/2010/main" val="984113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0" y="1003011"/>
            <a:ext cx="3062269" cy="563231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err="1" smtClean="0">
                <a:latin typeface="Delicious-Roman"/>
                <a:cs typeface="Delicious-Roman"/>
              </a:rPr>
              <a:t>Pilar</a:t>
            </a:r>
            <a:r>
              <a:rPr lang="en-US" sz="2000" dirty="0" smtClean="0">
                <a:latin typeface="Delicious-Roman"/>
                <a:cs typeface="Delicious-Roman"/>
              </a:rPr>
              <a:t> Moreno</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smtClean="0">
              <a:latin typeface="Delicious-Roman"/>
              <a:cs typeface="Delicious-Roman"/>
            </a:endParaRPr>
          </a:p>
          <a:p>
            <a:r>
              <a:rPr lang="en-US" sz="2000" dirty="0" smtClean="0">
                <a:latin typeface="Delicious-Roman"/>
                <a:cs typeface="Delicious-Roman"/>
              </a:rPr>
              <a:t>Cyril </a:t>
            </a:r>
            <a:r>
              <a:rPr lang="en-US" sz="2000" dirty="0" err="1" smtClean="0">
                <a:latin typeface="Delicious-Roman"/>
                <a:cs typeface="Delicious-Roman"/>
              </a:rPr>
              <a:t>Zipfel</a:t>
            </a:r>
            <a:endParaRPr lang="en-US" sz="2000" dirty="0" smtClean="0">
              <a:latin typeface="Delicious-Roman"/>
              <a:cs typeface="Delicious-Roman"/>
            </a:endParaRPr>
          </a:p>
          <a:p>
            <a:r>
              <a:rPr lang="en-US" sz="2000" dirty="0" smtClean="0">
                <a:latin typeface="Delicious-Roman"/>
                <a:cs typeface="Delicious-Roman"/>
              </a:rPr>
              <a:t>Jacqui Monaghan</a:t>
            </a:r>
            <a:endParaRPr lang="en-US" sz="2000" dirty="0">
              <a:latin typeface="Delicious-Roman"/>
              <a:cs typeface="Delicious-Roman"/>
            </a:endParaRPr>
          </a:p>
          <a:p>
            <a:endParaRPr lang="en-US" sz="2000" dirty="0">
              <a:latin typeface="Delicious-Roman"/>
              <a:cs typeface="Delicious-Roman"/>
            </a:endParaRPr>
          </a:p>
          <a:p>
            <a:r>
              <a:rPr lang="en-US" sz="2000" dirty="0" err="1" smtClean="0">
                <a:latin typeface="Delicious-Roman"/>
                <a:cs typeface="Delicious-Roman"/>
              </a:rPr>
              <a:t>Reda</a:t>
            </a:r>
            <a:r>
              <a:rPr lang="en-US" sz="2000" dirty="0" smtClean="0">
                <a:latin typeface="Delicious-Roman"/>
                <a:cs typeface="Delicious-Roman"/>
              </a:rPr>
              <a:t> </a:t>
            </a:r>
            <a:r>
              <a:rPr lang="en-US" sz="2000" dirty="0" err="1" smtClean="0">
                <a:latin typeface="Delicious-Roman"/>
                <a:cs typeface="Delicious-Roman"/>
              </a:rPr>
              <a:t>Younsi</a:t>
            </a:r>
            <a:endParaRPr lang="en-US" sz="2000" dirty="0" smtClean="0">
              <a:latin typeface="Delicious-Roman"/>
              <a:cs typeface="Delicious-Roman"/>
            </a:endParaRPr>
          </a:p>
          <a:p>
            <a:r>
              <a:rPr lang="en-US" sz="2000" dirty="0" smtClean="0">
                <a:latin typeface="Delicious-Roman"/>
                <a:cs typeface="Delicious-Roman"/>
              </a:rPr>
              <a:t>Thomas Down</a:t>
            </a: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3035300" y="2044700"/>
            <a:ext cx="3022600" cy="30226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21267</TotalTime>
  <Words>2178</Words>
  <Application>Microsoft Macintosh PowerPoint</Application>
  <PresentationFormat>On-screen Show (4:3)</PresentationFormat>
  <Paragraphs>253</Paragraphs>
  <Slides>29</Slides>
  <Notes>24</Notes>
  <HiddenSlides>1</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285</cp:revision>
  <dcterms:created xsi:type="dcterms:W3CDTF">2011-04-12T19:11:26Z</dcterms:created>
  <dcterms:modified xsi:type="dcterms:W3CDTF">2015-01-30T11:59:16Z</dcterms:modified>
</cp:coreProperties>
</file>